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32"/>
  </p:notesMasterIdLst>
  <p:handoutMasterIdLst>
    <p:handoutMasterId r:id="rId33"/>
  </p:handoutMasterIdLst>
  <p:sldIdLst>
    <p:sldId id="256" r:id="rId4"/>
    <p:sldId id="292" r:id="rId5"/>
    <p:sldId id="291" r:id="rId6"/>
    <p:sldId id="273" r:id="rId7"/>
    <p:sldId id="259" r:id="rId8"/>
    <p:sldId id="288" r:id="rId9"/>
    <p:sldId id="287" r:id="rId10"/>
    <p:sldId id="289" r:id="rId11"/>
    <p:sldId id="290" r:id="rId12"/>
    <p:sldId id="281" r:id="rId13"/>
    <p:sldId id="280" r:id="rId14"/>
    <p:sldId id="278" r:id="rId15"/>
    <p:sldId id="264" r:id="rId16"/>
    <p:sldId id="282" r:id="rId17"/>
    <p:sldId id="272" r:id="rId18"/>
    <p:sldId id="258" r:id="rId19"/>
    <p:sldId id="266" r:id="rId20"/>
    <p:sldId id="268" r:id="rId21"/>
    <p:sldId id="269" r:id="rId22"/>
    <p:sldId id="270" r:id="rId23"/>
    <p:sldId id="271" r:id="rId24"/>
    <p:sldId id="274" r:id="rId25"/>
    <p:sldId id="267" r:id="rId26"/>
    <p:sldId id="276" r:id="rId27"/>
    <p:sldId id="277" r:id="rId28"/>
    <p:sldId id="283" r:id="rId29"/>
    <p:sldId id="285" r:id="rId30"/>
    <p:sldId id="286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2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FB551-5F9B-4808-A3B8-7860F1561B11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9D92-79EE-43AD-BB44-CF3BAF3D4A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109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BB164-0C20-4F1B-94DC-529050CA4B97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4DB7B-790F-41AE-B588-6F625AA19D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4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4DB7B-790F-41AE-B588-6F625AA19D2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80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85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1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43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C3F46-5F83-4A78-8845-7875AEFB969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218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009F4-6C13-47A9-B541-ECBC65E3CFF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545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CDB19-028C-4658-887C-95A77F68A5D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23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03448-0620-4254-9C7A-2CE776AD97E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94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49941-5F69-4687-A128-7CEA9969D24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87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CFEC7-7876-4487-814D-521DD2E2CE4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84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5B4C9-BBD3-466F-A405-2BDAFE896CD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3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F219-AAD9-4BED-8B83-12ABEDC1C62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3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498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22C09-36AD-4C11-A8F7-E3E1EC7BFA9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63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B020-2278-46AF-A088-B03C1AAB965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723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ED706-8933-493A-A095-783FC5A9E34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966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Afbeelding 22">
            <a:extLst>
              <a:ext uri="{FF2B5EF4-FFF2-40B4-BE49-F238E27FC236}">
                <a16:creationId xmlns="" xmlns:a16="http://schemas.microsoft.com/office/drawing/2014/main" id="{E63E3581-10E1-4073-944D-F8E146E171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el 1">
            <a:extLst>
              <a:ext uri="{FF2B5EF4-FFF2-40B4-BE49-F238E27FC236}">
                <a16:creationId xmlns="" xmlns:a16="http://schemas.microsoft.com/office/drawing/2014/main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763277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smtClean="0"/>
              <a:t>EDIT TITLE</a:t>
            </a:r>
            <a:endParaRPr lang="en-GB" dirty="0"/>
          </a:p>
        </p:txBody>
      </p:sp>
      <p:sp>
        <p:nvSpPr>
          <p:cNvPr id="12" name="Ondertitel 2">
            <a:extLst>
              <a:ext uri="{FF2B5EF4-FFF2-40B4-BE49-F238E27FC236}">
                <a16:creationId xmlns="" xmlns:a16="http://schemas.microsoft.com/office/drawing/2014/main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tx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</a:t>
            </a:r>
            <a:r>
              <a:rPr lang="nl-NL" dirty="0" smtClean="0"/>
              <a:t>subtitle </a:t>
            </a:r>
            <a:endParaRPr lang="en-GB" dirty="0"/>
          </a:p>
        </p:txBody>
      </p:sp>
      <p:sp>
        <p:nvSpPr>
          <p:cNvPr id="13" name="Tijdelijke aanduiding voor tekst 9">
            <a:extLst>
              <a:ext uri="{FF2B5EF4-FFF2-40B4-BE49-F238E27FC236}">
                <a16:creationId xmlns="" xmlns:a16="http://schemas.microsoft.com/office/drawing/2014/main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3" y="5788551"/>
            <a:ext cx="5823635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tx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 smtClean="0"/>
              <a:t>Click to add presenter’s name and job title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66738"/>
            <a:ext cx="3924300" cy="28622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53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b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Afbeelding 22">
            <a:extLst>
              <a:ext uri="{FF2B5EF4-FFF2-40B4-BE49-F238E27FC236}">
                <a16:creationId xmlns="" xmlns:a16="http://schemas.microsoft.com/office/drawing/2014/main" id="{E63E3581-10E1-4073-944D-F8E146E171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el 1">
            <a:extLst>
              <a:ext uri="{FF2B5EF4-FFF2-40B4-BE49-F238E27FC236}">
                <a16:creationId xmlns="" xmlns:a16="http://schemas.microsoft.com/office/drawing/2014/main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418134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smtClean="0"/>
              <a:t>EDIT TITLE</a:t>
            </a:r>
            <a:endParaRPr lang="en-GB" dirty="0"/>
          </a:p>
        </p:txBody>
      </p:sp>
      <p:sp>
        <p:nvSpPr>
          <p:cNvPr id="12" name="Ondertitel 2">
            <a:extLst>
              <a:ext uri="{FF2B5EF4-FFF2-40B4-BE49-F238E27FC236}">
                <a16:creationId xmlns="" xmlns:a16="http://schemas.microsoft.com/office/drawing/2014/main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tx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</a:t>
            </a:r>
            <a:r>
              <a:rPr lang="nl-NL" dirty="0" smtClean="0"/>
              <a:t>subtitle </a:t>
            </a:r>
            <a:endParaRPr lang="en-GB" dirty="0"/>
          </a:p>
        </p:txBody>
      </p:sp>
      <p:sp>
        <p:nvSpPr>
          <p:cNvPr id="13" name="Tijdelijke aanduiding voor tekst 9">
            <a:extLst>
              <a:ext uri="{FF2B5EF4-FFF2-40B4-BE49-F238E27FC236}">
                <a16:creationId xmlns="" xmlns:a16="http://schemas.microsoft.com/office/drawing/2014/main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4" y="5788551"/>
            <a:ext cx="4181342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tx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 smtClean="0"/>
              <a:t>Click to add presenter’s name and job title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46100"/>
            <a:ext cx="3924300" cy="558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19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c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Afbeelding 22">
            <a:extLst>
              <a:ext uri="{FF2B5EF4-FFF2-40B4-BE49-F238E27FC236}">
                <a16:creationId xmlns="" xmlns:a16="http://schemas.microsoft.com/office/drawing/2014/main" id="{E63E3581-10E1-4073-944D-F8E146E171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el 1">
            <a:extLst>
              <a:ext uri="{FF2B5EF4-FFF2-40B4-BE49-F238E27FC236}">
                <a16:creationId xmlns="" xmlns:a16="http://schemas.microsoft.com/office/drawing/2014/main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418134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smtClean="0"/>
              <a:t>EDIT TITLE</a:t>
            </a:r>
            <a:endParaRPr lang="en-GB" dirty="0"/>
          </a:p>
        </p:txBody>
      </p:sp>
      <p:sp>
        <p:nvSpPr>
          <p:cNvPr id="12" name="Ondertitel 2">
            <a:extLst>
              <a:ext uri="{FF2B5EF4-FFF2-40B4-BE49-F238E27FC236}">
                <a16:creationId xmlns="" xmlns:a16="http://schemas.microsoft.com/office/drawing/2014/main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tx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</a:t>
            </a:r>
            <a:r>
              <a:rPr lang="nl-NL" dirty="0" smtClean="0"/>
              <a:t>subtitle </a:t>
            </a:r>
            <a:endParaRPr lang="en-GB" dirty="0"/>
          </a:p>
        </p:txBody>
      </p:sp>
      <p:sp>
        <p:nvSpPr>
          <p:cNvPr id="13" name="Tijdelijke aanduiding voor tekst 9">
            <a:extLst>
              <a:ext uri="{FF2B5EF4-FFF2-40B4-BE49-F238E27FC236}">
                <a16:creationId xmlns="" xmlns:a16="http://schemas.microsoft.com/office/drawing/2014/main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4" y="5788551"/>
            <a:ext cx="4181342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tx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 smtClean="0"/>
              <a:t>Click to add presenter’s name </a:t>
            </a:r>
            <a:br>
              <a:rPr lang="nl-NL" dirty="0" smtClean="0"/>
            </a:br>
            <a:r>
              <a:rPr lang="nl-NL" dirty="0" smtClean="0"/>
              <a:t>Job title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66738"/>
            <a:ext cx="3924300" cy="28622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886325" y="3429000"/>
            <a:ext cx="3924300" cy="27051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99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BE1EC009-1AB6-46B3-89FC-A2752A5CC63B}"/>
              </a:ext>
            </a:extLst>
          </p:cNvPr>
          <p:cNvSpPr/>
          <p:nvPr/>
        </p:nvSpPr>
        <p:spPr>
          <a:xfrm>
            <a:off x="3243741" y="2741424"/>
            <a:ext cx="5896843" cy="41165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363785" y="3415144"/>
            <a:ext cx="8432223" cy="34428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el 1">
            <a:extLst>
              <a:ext uri="{FF2B5EF4-FFF2-40B4-BE49-F238E27FC236}">
                <a16:creationId xmlns="" xmlns:a16="http://schemas.microsoft.com/office/drawing/2014/main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763277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bg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smtClean="0"/>
              <a:t>EDIT TITLE</a:t>
            </a:r>
            <a:endParaRPr lang="en-GB" dirty="0"/>
          </a:p>
        </p:txBody>
      </p:sp>
      <p:sp>
        <p:nvSpPr>
          <p:cNvPr id="20" name="Ondertitel 2">
            <a:extLst>
              <a:ext uri="{FF2B5EF4-FFF2-40B4-BE49-F238E27FC236}">
                <a16:creationId xmlns="" xmlns:a16="http://schemas.microsoft.com/office/drawing/2014/main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bg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</a:t>
            </a:r>
            <a:r>
              <a:rPr lang="nl-NL" dirty="0" smtClean="0"/>
              <a:t>subtitle </a:t>
            </a:r>
            <a:endParaRPr lang="en-GB" dirty="0"/>
          </a:p>
        </p:txBody>
      </p:sp>
      <p:sp>
        <p:nvSpPr>
          <p:cNvPr id="21" name="Tijdelijke aanduiding voor tekst 9">
            <a:extLst>
              <a:ext uri="{FF2B5EF4-FFF2-40B4-BE49-F238E27FC236}">
                <a16:creationId xmlns="" xmlns:a16="http://schemas.microsoft.com/office/drawing/2014/main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3" y="5788551"/>
            <a:ext cx="5823635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bg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 smtClean="0"/>
              <a:t>Click to add presenter’s name and job title</a:t>
            </a:r>
            <a:endParaRPr lang="nl-NL" dirty="0"/>
          </a:p>
        </p:txBody>
      </p:sp>
      <p:pic>
        <p:nvPicPr>
          <p:cNvPr id="23" name="Afbeelding 22">
            <a:extLst>
              <a:ext uri="{FF2B5EF4-FFF2-40B4-BE49-F238E27FC236}">
                <a16:creationId xmlns="" xmlns:a16="http://schemas.microsoft.com/office/drawing/2014/main" id="{E63E3581-10E1-4073-944D-F8E146E171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46100"/>
            <a:ext cx="3924300" cy="28686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61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b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BE1EC009-1AB6-46B3-89FC-A2752A5CC63B}"/>
              </a:ext>
            </a:extLst>
          </p:cNvPr>
          <p:cNvSpPr/>
          <p:nvPr/>
        </p:nvSpPr>
        <p:spPr>
          <a:xfrm>
            <a:off x="3243741" y="2741424"/>
            <a:ext cx="5896843" cy="41165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363785" y="3415144"/>
            <a:ext cx="8432223" cy="34428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el 1">
            <a:extLst>
              <a:ext uri="{FF2B5EF4-FFF2-40B4-BE49-F238E27FC236}">
                <a16:creationId xmlns="" xmlns:a16="http://schemas.microsoft.com/office/drawing/2014/main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418134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bg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EDIT</a:t>
            </a:r>
            <a:br>
              <a:rPr lang="nl-NL" dirty="0"/>
            </a:br>
            <a:r>
              <a:rPr lang="nl-NL" dirty="0" smtClean="0"/>
              <a:t>TITLE</a:t>
            </a:r>
            <a:endParaRPr lang="en-GB" dirty="0"/>
          </a:p>
        </p:txBody>
      </p:sp>
      <p:sp>
        <p:nvSpPr>
          <p:cNvPr id="20" name="Ondertitel 2">
            <a:extLst>
              <a:ext uri="{FF2B5EF4-FFF2-40B4-BE49-F238E27FC236}">
                <a16:creationId xmlns="" xmlns:a16="http://schemas.microsoft.com/office/drawing/2014/main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bg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</a:t>
            </a:r>
            <a:r>
              <a:rPr lang="nl-NL" dirty="0" smtClean="0"/>
              <a:t>subtitle </a:t>
            </a:r>
            <a:endParaRPr lang="en-GB" dirty="0"/>
          </a:p>
        </p:txBody>
      </p:sp>
      <p:sp>
        <p:nvSpPr>
          <p:cNvPr id="21" name="Tijdelijke aanduiding voor tekst 9">
            <a:extLst>
              <a:ext uri="{FF2B5EF4-FFF2-40B4-BE49-F238E27FC236}">
                <a16:creationId xmlns="" xmlns:a16="http://schemas.microsoft.com/office/drawing/2014/main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4" y="5788551"/>
            <a:ext cx="4181342" cy="6024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bg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 smtClean="0"/>
              <a:t>Click to add presenter’s name and </a:t>
            </a:r>
            <a:br>
              <a:rPr lang="nl-NL" dirty="0" smtClean="0"/>
            </a:br>
            <a:r>
              <a:rPr lang="nl-NL" dirty="0" smtClean="0"/>
              <a:t>job title</a:t>
            </a:r>
            <a:endParaRPr lang="nl-NL" dirty="0"/>
          </a:p>
        </p:txBody>
      </p:sp>
      <p:pic>
        <p:nvPicPr>
          <p:cNvPr id="23" name="Afbeelding 22">
            <a:extLst>
              <a:ext uri="{FF2B5EF4-FFF2-40B4-BE49-F238E27FC236}">
                <a16:creationId xmlns="" xmlns:a16="http://schemas.microsoft.com/office/drawing/2014/main" id="{E63E3581-10E1-4073-944D-F8E146E171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66738"/>
            <a:ext cx="3924300" cy="55673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251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c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BE1EC009-1AB6-46B3-89FC-A2752A5CC63B}"/>
              </a:ext>
            </a:extLst>
          </p:cNvPr>
          <p:cNvSpPr/>
          <p:nvPr/>
        </p:nvSpPr>
        <p:spPr>
          <a:xfrm>
            <a:off x="3243741" y="2741424"/>
            <a:ext cx="5896843" cy="41165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378402" y="3415144"/>
            <a:ext cx="8432223" cy="34428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el 1">
            <a:extLst>
              <a:ext uri="{FF2B5EF4-FFF2-40B4-BE49-F238E27FC236}">
                <a16:creationId xmlns="" xmlns:a16="http://schemas.microsoft.com/office/drawing/2014/main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418134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bg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smtClean="0"/>
              <a:t>EDIT TITLE</a:t>
            </a:r>
            <a:endParaRPr lang="en-GB" dirty="0"/>
          </a:p>
        </p:txBody>
      </p:sp>
      <p:sp>
        <p:nvSpPr>
          <p:cNvPr id="20" name="Ondertitel 2">
            <a:extLst>
              <a:ext uri="{FF2B5EF4-FFF2-40B4-BE49-F238E27FC236}">
                <a16:creationId xmlns="" xmlns:a16="http://schemas.microsoft.com/office/drawing/2014/main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bg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</a:t>
            </a:r>
            <a:r>
              <a:rPr lang="nl-NL" dirty="0" smtClean="0"/>
              <a:t>subtitle </a:t>
            </a:r>
            <a:endParaRPr lang="en-GB" dirty="0"/>
          </a:p>
        </p:txBody>
      </p:sp>
      <p:sp>
        <p:nvSpPr>
          <p:cNvPr id="21" name="Tijdelijke aanduiding voor tekst 9">
            <a:extLst>
              <a:ext uri="{FF2B5EF4-FFF2-40B4-BE49-F238E27FC236}">
                <a16:creationId xmlns="" xmlns:a16="http://schemas.microsoft.com/office/drawing/2014/main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4" y="5788551"/>
            <a:ext cx="4181342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bg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 smtClean="0"/>
              <a:t>Click to add presenter’s name and job title</a:t>
            </a:r>
            <a:endParaRPr lang="nl-NL" dirty="0"/>
          </a:p>
        </p:txBody>
      </p:sp>
      <p:pic>
        <p:nvPicPr>
          <p:cNvPr id="23" name="Afbeelding 22">
            <a:extLst>
              <a:ext uri="{FF2B5EF4-FFF2-40B4-BE49-F238E27FC236}">
                <a16:creationId xmlns="" xmlns:a16="http://schemas.microsoft.com/office/drawing/2014/main" id="{E63E3581-10E1-4073-944D-F8E146E171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jdelijke aanduiding voor afbeelding 4">
            <a:extLst>
              <a:ext uri="{FF2B5EF4-FFF2-40B4-BE49-F238E27FC236}">
                <a16:creationId xmlns="" xmlns:a16="http://schemas.microsoft.com/office/drawing/2014/main" id="{CF0C1C67-8795-4378-A1C9-7F9D220294C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886326" y="546281"/>
            <a:ext cx="3909682" cy="28688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+mj-lt"/>
                <a:ea typeface="Aero Light" pitchFamily="50" charset="2"/>
              </a:defRPr>
            </a:lvl1pPr>
          </a:lstStyle>
          <a:p>
            <a:r>
              <a:rPr lang="en-GB" dirty="0" smtClean="0"/>
              <a:t>PICTURE</a:t>
            </a:r>
            <a:endParaRPr lang="en-GB" dirty="0"/>
          </a:p>
        </p:txBody>
      </p:sp>
      <p:sp>
        <p:nvSpPr>
          <p:cNvPr id="9" name="Tijdelijke aanduiding voor afbeelding 4">
            <a:extLst>
              <a:ext uri="{FF2B5EF4-FFF2-40B4-BE49-F238E27FC236}">
                <a16:creationId xmlns="" xmlns:a16="http://schemas.microsoft.com/office/drawing/2014/main" id="{CF0C1C67-8795-4378-A1C9-7F9D220294C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891111" y="3424976"/>
            <a:ext cx="3909682" cy="28688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+mj-lt"/>
                <a:ea typeface="Aero Light" pitchFamily="50" charset="2"/>
              </a:defRPr>
            </a:lvl1pPr>
          </a:lstStyle>
          <a:p>
            <a:r>
              <a:rPr lang="en-GB" dirty="0" smtClean="0"/>
              <a:t>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0749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ntent slide_ F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3">
            <a:extLst>
              <a:ext uri="{FF2B5EF4-FFF2-40B4-BE49-F238E27FC236}">
                <a16:creationId xmlns="" xmlns:a16="http://schemas.microsoft.com/office/drawing/2014/main" id="{A6DEE0E1-E6DD-48F9-961A-927DFCE67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4454013" y="3415144"/>
            <a:ext cx="4689987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6145162" y="0"/>
            <a:ext cx="3002342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jdelijke aanduiding voor tekst 3">
            <a:extLst>
              <a:ext uri="{FF2B5EF4-FFF2-40B4-BE49-F238E27FC236}">
                <a16:creationId xmlns="" xmlns:a16="http://schemas.microsoft.com/office/drawing/2014/main" id="{87A365B2-30D8-46C0-9FAA-25F176FE6749}"/>
              </a:ext>
            </a:extLst>
          </p:cNvPr>
          <p:cNvSpPr txBox="1">
            <a:spLocks/>
          </p:cNvSpPr>
          <p:nvPr/>
        </p:nvSpPr>
        <p:spPr>
          <a:xfrm>
            <a:off x="346075" y="4184651"/>
            <a:ext cx="4530013" cy="1949450"/>
          </a:xfrm>
          <a:prstGeom prst="rect">
            <a:avLst/>
          </a:prstGeom>
          <a:solidFill>
            <a:schemeClr val="tx2"/>
          </a:solidFill>
        </p:spPr>
        <p:txBody>
          <a:bodyPr lIns="252000" tIns="25200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j-lt"/>
                <a:ea typeface="Aero Light" pitchFamily="50" charset="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3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3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3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3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endParaRPr lang="en-GB" sz="22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02" y="3247779"/>
            <a:ext cx="2537455" cy="582209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" b="11158"/>
          <a:stretch/>
        </p:blipFill>
        <p:spPr bwMode="auto">
          <a:xfrm>
            <a:off x="1199898" y="1696762"/>
            <a:ext cx="957263" cy="387495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77440" y="4949770"/>
            <a:ext cx="2191666" cy="95018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+mj-lt"/>
              </a:rPr>
              <a:t>UK 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city for students</a:t>
            </a:r>
          </a:p>
          <a:p>
            <a:pPr algn="ctr"/>
            <a:r>
              <a:rPr lang="en-GB" sz="1600" dirty="0" err="1">
                <a:solidFill>
                  <a:schemeClr val="bg1"/>
                </a:solidFill>
                <a:latin typeface="+mj-lt"/>
              </a:rPr>
              <a:t>Natwest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student living index 2016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7035" y="5385545"/>
            <a:ext cx="2929007" cy="84224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+mj-lt"/>
              </a:rPr>
              <a:t>University 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of Portsmouth in </a:t>
            </a:r>
            <a:r>
              <a:rPr lang="en-GB" sz="1600" dirty="0" smtClean="0">
                <a:solidFill>
                  <a:schemeClr val="bg1"/>
                </a:solidFill>
                <a:latin typeface="+mj-lt"/>
              </a:rPr>
              <a:t>top 15% 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for student satisfaction</a:t>
            </a:r>
          </a:p>
          <a:p>
            <a:pPr algn="ctr"/>
            <a:r>
              <a:rPr lang="en-GB" sz="1600" dirty="0" smtClean="0">
                <a:solidFill>
                  <a:schemeClr val="bg1"/>
                </a:solidFill>
                <a:latin typeface="+mj-lt"/>
              </a:rPr>
              <a:t>(National 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Student Survey </a:t>
            </a:r>
            <a:r>
              <a:rPr lang="en-GB" sz="1600" dirty="0" smtClean="0">
                <a:solidFill>
                  <a:schemeClr val="bg1"/>
                </a:solidFill>
                <a:latin typeface="+mj-lt"/>
              </a:rPr>
              <a:t>2017)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0787" y="3973968"/>
            <a:ext cx="3395937" cy="95476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+mj-lt"/>
              </a:rPr>
              <a:t>of </a:t>
            </a:r>
            <a:r>
              <a:rPr lang="en-GB" sz="1600" dirty="0" smtClean="0">
                <a:solidFill>
                  <a:schemeClr val="bg1"/>
                </a:solidFill>
                <a:latin typeface="Calibri bold" panose="020F0702030404030204" pitchFamily="34" charset="0"/>
              </a:rPr>
              <a:t>GRADUATES WORKING </a:t>
            </a:r>
            <a:br>
              <a:rPr lang="en-GB" sz="1600" dirty="0" smtClean="0">
                <a:solidFill>
                  <a:schemeClr val="bg1"/>
                </a:solidFill>
                <a:latin typeface="Calibri bold" panose="020F0702030404030204" pitchFamily="34" charset="0"/>
              </a:rPr>
            </a:br>
            <a:r>
              <a:rPr lang="en-GB" sz="1600" dirty="0" smtClean="0">
                <a:solidFill>
                  <a:schemeClr val="bg1"/>
                </a:solidFill>
                <a:latin typeface="+mj-lt"/>
              </a:rPr>
              <a:t>or in </a:t>
            </a:r>
            <a:r>
              <a:rPr lang="en-GB" sz="1600" dirty="0" smtClean="0">
                <a:solidFill>
                  <a:schemeClr val="bg1"/>
                </a:solidFill>
                <a:latin typeface="Calibri bold" panose="020F0702030404030204" pitchFamily="34" charset="0"/>
              </a:rPr>
              <a:t>FURTHER STUDY </a:t>
            </a:r>
            <a:r>
              <a:rPr lang="en-GB" sz="1600" dirty="0" smtClean="0">
                <a:solidFill>
                  <a:schemeClr val="bg1"/>
                </a:solidFill>
              </a:rPr>
              <a:t/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(</a:t>
            </a:r>
            <a:r>
              <a:rPr lang="en-GB" sz="1600" dirty="0" err="1" smtClean="0">
                <a:solidFill>
                  <a:schemeClr val="bg1"/>
                </a:solidFill>
                <a:latin typeface="+mj-lt"/>
              </a:rPr>
              <a:t>DLHE</a:t>
            </a:r>
            <a:r>
              <a:rPr lang="en-GB" sz="1600" dirty="0" smtClean="0">
                <a:solidFill>
                  <a:schemeClr val="bg1"/>
                </a:solidFill>
                <a:latin typeface="+mj-lt"/>
              </a:rPr>
              <a:t> 2016)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0632" y="4408668"/>
            <a:ext cx="2429356" cy="150023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700" dirty="0" smtClean="0">
                <a:solidFill>
                  <a:schemeClr val="bg2"/>
                </a:solidFill>
                <a:latin typeface="Calibri bold" panose="020F0702030404030204" pitchFamily="34" charset="0"/>
              </a:rPr>
              <a:t>NEW UNIVERSITIES </a:t>
            </a:r>
            <a:r>
              <a:rPr lang="en-GB" sz="1700" dirty="0" smtClean="0">
                <a:solidFill>
                  <a:schemeClr val="bg2"/>
                </a:solidFill>
                <a:latin typeface="+mj-lt"/>
              </a:rPr>
              <a:t/>
            </a:r>
            <a:br>
              <a:rPr lang="en-GB" sz="1700" dirty="0" smtClean="0">
                <a:solidFill>
                  <a:schemeClr val="bg2"/>
                </a:solidFill>
                <a:latin typeface="+mj-lt"/>
              </a:rPr>
            </a:br>
            <a:r>
              <a:rPr lang="en-GB" sz="1600" dirty="0" smtClean="0">
                <a:solidFill>
                  <a:schemeClr val="bg2"/>
                </a:solidFill>
                <a:latin typeface="+mj-lt"/>
              </a:rPr>
              <a:t>in the Times </a:t>
            </a:r>
            <a:r>
              <a:rPr lang="en-GB" sz="1600" dirty="0">
                <a:solidFill>
                  <a:schemeClr val="bg2"/>
                </a:solidFill>
                <a:latin typeface="+mj-lt"/>
              </a:rPr>
              <a:t>Higher Education </a:t>
            </a:r>
            <a:r>
              <a:rPr lang="en-GB" sz="1600" dirty="0" smtClean="0">
                <a:solidFill>
                  <a:schemeClr val="bg2"/>
                </a:solidFill>
                <a:latin typeface="+mj-lt"/>
              </a:rPr>
              <a:t>Young</a:t>
            </a:r>
            <a:br>
              <a:rPr lang="en-GB" sz="1600" dirty="0" smtClean="0">
                <a:solidFill>
                  <a:schemeClr val="bg2"/>
                </a:solidFill>
                <a:latin typeface="+mj-lt"/>
              </a:rPr>
            </a:br>
            <a:r>
              <a:rPr lang="en-GB" sz="1600" dirty="0" smtClean="0">
                <a:solidFill>
                  <a:schemeClr val="bg2"/>
                </a:solidFill>
                <a:latin typeface="+mj-lt"/>
              </a:rPr>
              <a:t>University </a:t>
            </a:r>
            <a:r>
              <a:rPr lang="en-GB" sz="1600" dirty="0">
                <a:solidFill>
                  <a:schemeClr val="bg2"/>
                </a:solidFill>
                <a:latin typeface="+mj-lt"/>
              </a:rPr>
              <a:t>Rankings </a:t>
            </a:r>
            <a:r>
              <a:rPr lang="en-GB" sz="1600" dirty="0" smtClean="0">
                <a:solidFill>
                  <a:schemeClr val="bg2"/>
                </a:solidFill>
                <a:latin typeface="+mj-lt"/>
              </a:rPr>
              <a:t>2017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4008" y="816535"/>
            <a:ext cx="2655668" cy="71703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latin typeface="+mj-lt"/>
              </a:rPr>
              <a:t>in The Guardian’s </a:t>
            </a:r>
            <a:br>
              <a:rPr lang="en-GB" sz="1600" dirty="0" smtClean="0">
                <a:solidFill>
                  <a:schemeClr val="bg2"/>
                </a:solidFill>
                <a:latin typeface="+mj-lt"/>
              </a:rPr>
            </a:br>
            <a:r>
              <a:rPr lang="en-GB" sz="1600" dirty="0" smtClean="0">
                <a:solidFill>
                  <a:schemeClr val="bg2"/>
                </a:solidFill>
                <a:latin typeface="+mj-lt"/>
              </a:rPr>
              <a:t>University guide 2018</a:t>
            </a:r>
            <a:endParaRPr lang="en-GB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4093" y="1034054"/>
            <a:ext cx="2657475" cy="171291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  <a:latin typeface="+mj-lt"/>
              </a:rPr>
              <a:t>in the UK for </a:t>
            </a:r>
            <a:r>
              <a:rPr lang="en-GB" dirty="0" smtClean="0">
                <a:solidFill>
                  <a:schemeClr val="tx2"/>
                </a:solidFill>
                <a:latin typeface="Calibri bold" panose="020F0702030404030204" pitchFamily="34" charset="0"/>
              </a:rPr>
              <a:t>BOOSTING GRADUATE SALARIES</a:t>
            </a:r>
            <a:endParaRPr lang="en-GB" dirty="0">
              <a:solidFill>
                <a:schemeClr val="tx2"/>
              </a:solidFill>
              <a:latin typeface="Calibri bold" panose="020F07020304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9513" y="4321325"/>
            <a:ext cx="1097280" cy="108204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en-GB" sz="7200" b="1" spc="70" dirty="0" smtClean="0">
                <a:solidFill>
                  <a:schemeClr val="accent1"/>
                </a:solidFill>
                <a:latin typeface="Vrinda" panose="020B0502040204020203" pitchFamily="34" charset="0"/>
                <a:ea typeface="Aero Bold" panose="02000000000000000000" pitchFamily="50" charset="2"/>
                <a:cs typeface="Vrinda" panose="020B0502040204020203" pitchFamily="34" charset="0"/>
              </a:rPr>
              <a:t>£</a:t>
            </a:r>
            <a:endParaRPr lang="en-GB" sz="7200" b="1" spc="70" dirty="0">
              <a:solidFill>
                <a:schemeClr val="accent1"/>
              </a:solidFill>
              <a:latin typeface="Vrinda" panose="020B0502040204020203" pitchFamily="34" charset="0"/>
              <a:ea typeface="Aero Bold" panose="02000000000000000000" pitchFamily="50" charset="2"/>
              <a:cs typeface="Vrinda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82771" y="899412"/>
            <a:ext cx="1499357" cy="145578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l"/>
            <a:r>
              <a:rPr lang="en-GB" sz="4000" spc="70" dirty="0">
                <a:solidFill>
                  <a:schemeClr val="bg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  <a:sym typeface="Wingdings"/>
              </a:rPr>
              <a:t>5</a:t>
            </a:r>
            <a:endParaRPr lang="en-GB" sz="4000" spc="70" dirty="0">
              <a:solidFill>
                <a:schemeClr val="bg2"/>
              </a:solidFill>
              <a:latin typeface="Calibri bold" panose="020F0702030404030204" pitchFamily="34" charset="0"/>
              <a:ea typeface="Aero Bold" panose="02000000000000000000" pitchFamily="50" charset="2"/>
              <a:cs typeface="Calibri bold" panose="020F07020304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74008" y="443579"/>
            <a:ext cx="2655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spc="70" dirty="0" smtClean="0">
                <a:solidFill>
                  <a:schemeClr val="bg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TOP 40</a:t>
            </a:r>
            <a:endParaRPr lang="en-GB" sz="4000" spc="70" dirty="0">
              <a:solidFill>
                <a:schemeClr val="bg2"/>
              </a:solidFill>
              <a:latin typeface="Calibri bold" panose="020F0702030404030204" pitchFamily="34" charset="0"/>
              <a:ea typeface="Aero Bold" panose="02000000000000000000" pitchFamily="50" charset="2"/>
              <a:cs typeface="Calibri bold" panose="020F07020304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1320" y="4324688"/>
            <a:ext cx="20002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spc="70" dirty="0" smtClean="0">
                <a:solidFill>
                  <a:schemeClr val="bg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TOP 100</a:t>
            </a:r>
            <a:endParaRPr lang="en-GB" sz="4000" spc="70" dirty="0">
              <a:solidFill>
                <a:schemeClr val="bg2"/>
              </a:solidFill>
              <a:latin typeface="Calibri bold" panose="020F0702030404030204" pitchFamily="34" charset="0"/>
              <a:ea typeface="Aero Bold" panose="02000000000000000000" pitchFamily="50" charset="2"/>
              <a:cs typeface="Calibri bold" panose="020F07020304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67090" y="1338869"/>
            <a:ext cx="1046763" cy="107325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l"/>
            <a:r>
              <a:rPr lang="en-GB" sz="4800" spc="70" dirty="0" smtClean="0">
                <a:solidFill>
                  <a:schemeClr val="accent1"/>
                </a:solidFill>
                <a:latin typeface="Berlin Sans FB Demi" panose="020E0802020502020306" pitchFamily="34" charset="0"/>
                <a:ea typeface="Aero Bold" panose="02000000000000000000" pitchFamily="50" charset="2"/>
                <a:cs typeface="Calibri bold" panose="020F0702030404030204" pitchFamily="34" charset="0"/>
                <a:sym typeface="Wingdings"/>
              </a:rPr>
              <a:t></a:t>
            </a:r>
            <a:endParaRPr lang="en-GB" sz="4800" spc="70" dirty="0">
              <a:solidFill>
                <a:schemeClr val="accent1"/>
              </a:solidFill>
              <a:latin typeface="Berlin Sans FB Demi" panose="020E0802020502020306" pitchFamily="34" charset="0"/>
              <a:ea typeface="Aero Bold" panose="02000000000000000000" pitchFamily="50" charset="2"/>
              <a:cs typeface="Calibri bold" panose="020F07020304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1290" y="4272575"/>
            <a:ext cx="2017041" cy="74541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Calibri bold" panose="020F0702030404030204" pitchFamily="34" charset="0"/>
              </a:rPr>
              <a:t>MOST</a:t>
            </a:r>
            <a:r>
              <a:rPr lang="en-GB" sz="1600" dirty="0" smtClean="0">
                <a:solidFill>
                  <a:schemeClr val="bg1"/>
                </a:solidFill>
                <a:latin typeface="Calibri bold" panose="020F0702030404030204" pitchFamily="34" charset="0"/>
              </a:rPr>
              <a:t> 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8377" y="4756148"/>
            <a:ext cx="2191666" cy="39364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alibri bold" panose="020F0702030404030204" pitchFamily="34" charset="0"/>
              </a:rPr>
              <a:t>AFFORDABLE</a:t>
            </a:r>
            <a:r>
              <a:rPr lang="en-GB" sz="1700" dirty="0" smtClean="0">
                <a:solidFill>
                  <a:schemeClr val="bg1"/>
                </a:solidFill>
                <a:latin typeface="Calibri bold" panose="020F0702030404030204" pitchFamily="34" charset="0"/>
              </a:rPr>
              <a:t> </a:t>
            </a:r>
            <a:endParaRPr lang="en-GB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5568" y="4984039"/>
            <a:ext cx="2929007" cy="61912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4300" spc="70" dirty="0">
                <a:solidFill>
                  <a:schemeClr val="bg1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88% </a:t>
            </a:r>
            <a:endParaRPr lang="en-GB" sz="4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49322" y="3645637"/>
            <a:ext cx="2554123" cy="67151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 fontScale="92500" lnSpcReduction="10000"/>
          </a:bodyPr>
          <a:lstStyle/>
          <a:p>
            <a:pPr algn="ctr"/>
            <a:r>
              <a:rPr lang="en-GB" sz="4300" spc="70" dirty="0">
                <a:solidFill>
                  <a:schemeClr val="bg1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96.5% 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35908" y="2342544"/>
            <a:ext cx="2831083" cy="95476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700" dirty="0">
                <a:solidFill>
                  <a:schemeClr val="bg2"/>
                </a:solidFill>
                <a:latin typeface="+mj-lt"/>
              </a:rPr>
              <a:t>Rating for </a:t>
            </a:r>
            <a:r>
              <a:rPr lang="en-GB" sz="1700" dirty="0" smtClean="0">
                <a:solidFill>
                  <a:schemeClr val="bg2"/>
                </a:solidFill>
                <a:latin typeface="+mj-lt"/>
              </a:rPr>
              <a:t/>
            </a:r>
            <a:br>
              <a:rPr lang="en-GB" sz="1700" dirty="0" smtClean="0">
                <a:solidFill>
                  <a:schemeClr val="bg2"/>
                </a:solidFill>
                <a:latin typeface="+mj-lt"/>
              </a:rPr>
            </a:br>
            <a:r>
              <a:rPr lang="en-GB" sz="1700" dirty="0" smtClean="0">
                <a:solidFill>
                  <a:schemeClr val="bg2"/>
                </a:solidFill>
                <a:latin typeface="Calibri bold" panose="020F0702030404030204" pitchFamily="34" charset="0"/>
              </a:rPr>
              <a:t>TEACHING</a:t>
            </a:r>
            <a:r>
              <a:rPr lang="en-GB" sz="1700" dirty="0">
                <a:solidFill>
                  <a:schemeClr val="bg2"/>
                </a:solidFill>
                <a:latin typeface="Calibri bold" panose="020F0702030404030204" pitchFamily="34" charset="0"/>
              </a:rPr>
              <a:t>, </a:t>
            </a:r>
            <a:r>
              <a:rPr lang="en-GB" sz="1700" dirty="0" smtClean="0">
                <a:solidFill>
                  <a:schemeClr val="bg2"/>
                </a:solidFill>
                <a:latin typeface="Calibri bold" panose="020F0702030404030204" pitchFamily="34" charset="0"/>
              </a:rPr>
              <a:t> EMPLOYABILITY </a:t>
            </a:r>
            <a:br>
              <a:rPr lang="en-GB" sz="1700" dirty="0" smtClean="0">
                <a:solidFill>
                  <a:schemeClr val="bg2"/>
                </a:solidFill>
                <a:latin typeface="Calibri bold" panose="020F0702030404030204" pitchFamily="34" charset="0"/>
              </a:rPr>
            </a:br>
            <a:r>
              <a:rPr lang="en-GB" sz="1700" dirty="0" smtClean="0">
                <a:solidFill>
                  <a:schemeClr val="bg2"/>
                </a:solidFill>
                <a:latin typeface="+mj-lt"/>
              </a:rPr>
              <a:t>and </a:t>
            </a:r>
            <a:r>
              <a:rPr lang="en-GB" sz="1700" dirty="0">
                <a:solidFill>
                  <a:schemeClr val="bg2"/>
                </a:solidFill>
                <a:latin typeface="Calibri bold" panose="020F0702030404030204" pitchFamily="34" charset="0"/>
              </a:rPr>
              <a:t>FACILITIES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  <a:latin typeface="+mj-lt"/>
              </a:rPr>
              <a:t>(QS World </a:t>
            </a:r>
            <a:r>
              <a:rPr lang="en-GB" sz="1600" dirty="0" smtClean="0">
                <a:solidFill>
                  <a:schemeClr val="bg2"/>
                </a:solidFill>
                <a:latin typeface="+mj-lt"/>
              </a:rPr>
              <a:t>University Ranking</a:t>
            </a:r>
            <a:r>
              <a:rPr lang="en-GB" sz="1600" dirty="0">
                <a:solidFill>
                  <a:schemeClr val="bg2"/>
                </a:solidFill>
                <a:latin typeface="+mj-lt"/>
              </a:rPr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82605" y="546434"/>
            <a:ext cx="2657475" cy="171291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/>
            <a:r>
              <a:rPr lang="en-GB" sz="4400" spc="70" dirty="0" smtClean="0">
                <a:solidFill>
                  <a:schemeClr val="tx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NO.1</a:t>
            </a:r>
            <a:endParaRPr lang="en-GB" dirty="0">
              <a:solidFill>
                <a:schemeClr val="tx2"/>
              </a:solidFill>
              <a:latin typeface="Calibri bold" panose="020F07020304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36621" y="583586"/>
            <a:ext cx="581213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4400" kern="1200" spc="70" baseline="0" dirty="0">
                <a:solidFill>
                  <a:schemeClr val="tx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61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550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a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="" xmlns:a16="http://schemas.microsoft.com/office/drawing/2014/main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8358309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="" xmlns:a16="http://schemas.microsoft.com/office/drawing/2014/main" id="{A6DEE0E1-E6DD-48F9-961A-927DFCE67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8711" y="1708353"/>
            <a:ext cx="8373651" cy="44257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73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b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="" xmlns:a16="http://schemas.microsoft.com/office/drawing/2014/main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8447721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="" xmlns:a16="http://schemas.microsoft.com/office/drawing/2014/main" id="{A6DEE0E1-E6DD-48F9-961A-927DFCE67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68712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766184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9434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c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="" xmlns:a16="http://schemas.microsoft.com/office/drawing/2014/main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4523421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="" xmlns:a16="http://schemas.microsoft.com/office/drawing/2014/main" id="{A6DEE0E1-E6DD-48F9-961A-927DFCE67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68712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886325" y="547689"/>
            <a:ext cx="3924300" cy="28813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886325" y="3425979"/>
            <a:ext cx="3924300" cy="27081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3262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a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4454013" y="3415144"/>
            <a:ext cx="4689987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6145162" y="0"/>
            <a:ext cx="3002342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8447720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="" xmlns:a16="http://schemas.microsoft.com/office/drawing/2014/main" id="{A6DEE0E1-E6DD-48F9-961A-927DFCE67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8711" y="1708353"/>
            <a:ext cx="8441913" cy="44257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8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b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4454013" y="3415144"/>
            <a:ext cx="4689987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6145162" y="0"/>
            <a:ext cx="3002342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8447720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="" xmlns:a16="http://schemas.microsoft.com/office/drawing/2014/main" id="{A6DEE0E1-E6DD-48F9-961A-927DFCE67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68712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766184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87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c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4454013" y="3415144"/>
            <a:ext cx="4689987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6145162" y="0"/>
            <a:ext cx="3002342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4523421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="" xmlns:a16="http://schemas.microsoft.com/office/drawing/2014/main" id="{A6DEE0E1-E6DD-48F9-961A-927DFCE67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="" xmlns:a16="http://schemas.microsoft.com/office/drawing/2014/main" id="{1D820570-21E1-43AC-BE0D-02ADF7C4CF21}"/>
              </a:ext>
            </a:extLst>
          </p:cNvPr>
          <p:cNvSpPr/>
          <p:nvPr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68712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886325" y="547689"/>
            <a:ext cx="3924300" cy="28813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886325" y="3425979"/>
            <a:ext cx="3924300" cy="27081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461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16">
            <a:extLst>
              <a:ext uri="{FF2B5EF4-FFF2-40B4-BE49-F238E27FC236}">
                <a16:creationId xmlns="" xmlns:a16="http://schemas.microsoft.com/office/drawing/2014/main" id="{BE1EC009-1AB6-46B3-89FC-A2752A5CC63B}"/>
              </a:ext>
            </a:extLst>
          </p:cNvPr>
          <p:cNvSpPr/>
          <p:nvPr/>
        </p:nvSpPr>
        <p:spPr>
          <a:xfrm>
            <a:off x="1071717" y="2841524"/>
            <a:ext cx="8072284" cy="4016478"/>
          </a:xfrm>
          <a:prstGeom prst="rect">
            <a:avLst/>
          </a:prstGeom>
          <a:solidFill>
            <a:srgbClr val="6213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7">
            <a:extLst>
              <a:ext uri="{FF2B5EF4-FFF2-40B4-BE49-F238E27FC236}">
                <a16:creationId xmlns="" xmlns:a16="http://schemas.microsoft.com/office/drawing/2014/main" id="{552F9B91-4010-4562-9359-EED6891B29B8}"/>
              </a:ext>
            </a:extLst>
          </p:cNvPr>
          <p:cNvSpPr/>
          <p:nvPr/>
        </p:nvSpPr>
        <p:spPr>
          <a:xfrm>
            <a:off x="341199" y="3746090"/>
            <a:ext cx="8802801" cy="3111910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jdelijke aanduiding voor tekst 12">
            <a:extLst>
              <a:ext uri="{FF2B5EF4-FFF2-40B4-BE49-F238E27FC236}">
                <a16:creationId xmlns="" xmlns:a16="http://schemas.microsoft.com/office/drawing/2014/main" id="{615C7DB6-2966-4805-BDB8-3CC368712F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058" y="5486761"/>
            <a:ext cx="4189268" cy="447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900"/>
              </a:lnSpc>
              <a:buNone/>
              <a:defRPr sz="2400" spc="40" baseline="0">
                <a:solidFill>
                  <a:schemeClr val="bg1"/>
                </a:solidFill>
                <a:latin typeface="+mn-lt"/>
                <a:ea typeface="Aero Light" pitchFamily="50" charset="2"/>
              </a:defRPr>
            </a:lvl1pPr>
            <a:lvl2pPr marL="457200" indent="0">
              <a:buNone/>
              <a:defRPr sz="2000">
                <a:latin typeface="Aero Light" pitchFamily="50" charset="2"/>
                <a:ea typeface="Aero Light" pitchFamily="50" charset="2"/>
              </a:defRPr>
            </a:lvl2pPr>
            <a:lvl3pPr marL="914400" indent="0">
              <a:buNone/>
              <a:defRPr sz="1800">
                <a:latin typeface="Aero Light" pitchFamily="50" charset="2"/>
                <a:ea typeface="Aero Light" pitchFamily="50" charset="2"/>
              </a:defRPr>
            </a:lvl3pPr>
            <a:lvl4pPr marL="1371600" indent="0">
              <a:buNone/>
              <a:defRPr sz="1600">
                <a:latin typeface="Aero Light" pitchFamily="50" charset="2"/>
                <a:ea typeface="Aero Light" pitchFamily="50" charset="2"/>
              </a:defRPr>
            </a:lvl4pPr>
            <a:lvl5pPr marL="1828800" indent="0">
              <a:buNone/>
              <a:defRPr sz="1600">
                <a:latin typeface="Aero Light" pitchFamily="50" charset="2"/>
                <a:ea typeface="Aero Light" pitchFamily="50" charset="2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subtitle</a:t>
            </a:r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="" xmlns:a16="http://schemas.microsoft.com/office/drawing/2014/main" id="{E5147CD9-9D85-4ED3-84D6-AA0AB22B9B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1" y="546281"/>
            <a:ext cx="4325121" cy="15392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00422" y="4171745"/>
            <a:ext cx="4185903" cy="1304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4400" kern="1200" spc="70" baseline="0" dirty="0">
                <a:solidFill>
                  <a:schemeClr val="bg1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defRPr>
            </a:lvl1pPr>
          </a:lstStyle>
          <a:p>
            <a:pPr lvl="0"/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86325" y="566738"/>
            <a:ext cx="3924300" cy="55673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49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3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037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7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177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1657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6019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4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38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1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6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19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71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027" name="Picture 5" descr="invertstri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A7F55C-726E-4462-BFDF-65EEDCAA5D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endParaRPr lang="en-GB"/>
          </a:p>
        </p:txBody>
      </p:sp>
      <p:pic>
        <p:nvPicPr>
          <p:cNvPr id="1032" name="Picture 3" descr="powerpoint2013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26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20A7F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8D3309-1440-477B-A3E2-245A38B2F50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2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20A7F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72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ero Bold" panose="02000000000000000000" pitchFamily="50" charset="2"/>
          <a:ea typeface="Aero Bold" panose="02000000000000000000" pitchFamily="50" charset="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Publishing your work on the web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Prof </a:t>
            </a:r>
            <a:r>
              <a:rPr lang="en-GB" dirty="0"/>
              <a:t>Jim </a:t>
            </a:r>
            <a:r>
              <a:rPr lang="en-GB" dirty="0" smtClean="0"/>
              <a:t>Briggs</a:t>
            </a:r>
          </a:p>
          <a:p>
            <a:r>
              <a:rPr lang="en-GB" dirty="0"/>
              <a:t>School of </a:t>
            </a:r>
            <a:r>
              <a:rPr lang="en-GB" dirty="0" smtClean="0"/>
              <a:t>Computing / ADR, Faculty of Technology</a:t>
            </a:r>
            <a:endParaRPr lang="en-GB" dirty="0"/>
          </a:p>
          <a:p>
            <a:endParaRPr lang="en-GB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Basic architecture of the web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AEF6E29C-F27D-40AD-9081-6FF024BD6938}" type="slidenum">
              <a:rPr lang="en-GB" smtClean="0"/>
              <a:pPr/>
              <a:t>10</a:t>
            </a:fld>
            <a:endParaRPr lang="en-GB" smtClean="0"/>
          </a:p>
        </p:txBody>
      </p:sp>
      <p:pic>
        <p:nvPicPr>
          <p:cNvPr id="4101" name="Picture 5" descr="BasicWeb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904" y="2307057"/>
            <a:ext cx="8379458" cy="286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the web?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Distributed system</a:t>
            </a:r>
          </a:p>
          <a:p>
            <a:r>
              <a:rPr lang="en-GB" smtClean="0"/>
              <a:t>Client-server system</a:t>
            </a:r>
          </a:p>
          <a:p>
            <a:r>
              <a:rPr lang="en-GB" smtClean="0"/>
              <a:t>Characteristics of clients and servers</a:t>
            </a:r>
          </a:p>
          <a:p>
            <a:pPr lvl="1"/>
            <a:r>
              <a:rPr lang="en-GB" smtClean="0"/>
              <a:t>Servers always on / Clients choose when to be on</a:t>
            </a:r>
          </a:p>
          <a:p>
            <a:pPr lvl="1"/>
            <a:r>
              <a:rPr lang="en-GB" smtClean="0"/>
              <a:t>Clients do not need high performance if the work is done on the server</a:t>
            </a:r>
          </a:p>
          <a:p>
            <a:r>
              <a:rPr lang="en-GB" smtClean="0"/>
              <a:t>Protocol based</a:t>
            </a:r>
          </a:p>
          <a:p>
            <a:pPr lvl="1"/>
            <a:r>
              <a:rPr lang="en-GB" smtClean="0"/>
              <a:t>HTTP – HyperText Transfer Protocol</a:t>
            </a:r>
          </a:p>
          <a:p>
            <a:pPr lvl="1"/>
            <a:r>
              <a:rPr lang="en-GB" smtClean="0"/>
              <a:t>others (e.g. FTP, WebDAV, SSH) sometimes used to upload documents</a:t>
            </a:r>
          </a:p>
          <a:p>
            <a:r>
              <a:rPr lang="en-GB" smtClean="0"/>
              <a:t>Contents can be any type of document</a:t>
            </a:r>
            <a:endParaRPr lang="en-GB" dirty="0" smtClean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9E2726DA-C38E-4E15-A315-B7485157BF28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Three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Use someone's existing website (off-the-shelf)</a:t>
            </a:r>
          </a:p>
          <a:p>
            <a:pPr lvl="1"/>
            <a:r>
              <a:rPr lang="en-GB" smtClean="0"/>
              <a:t>Limits your scope and you have little/no control</a:t>
            </a:r>
          </a:p>
          <a:p>
            <a:pPr lvl="1"/>
            <a:r>
              <a:rPr lang="en-GB" smtClean="0"/>
              <a:t>Easy and quick to do</a:t>
            </a:r>
          </a:p>
          <a:p>
            <a:r>
              <a:rPr lang="en-GB" smtClean="0"/>
              <a:t>Use a web hosting service (flatpack)</a:t>
            </a:r>
          </a:p>
          <a:p>
            <a:pPr lvl="1"/>
            <a:r>
              <a:rPr lang="en-GB" smtClean="0"/>
              <a:t>Many free (with/without adverts) or need to pay</a:t>
            </a:r>
          </a:p>
          <a:p>
            <a:pPr lvl="1"/>
            <a:r>
              <a:rPr lang="en-GB" smtClean="0"/>
              <a:t>Usually lots of advice available on how to get started</a:t>
            </a:r>
          </a:p>
          <a:p>
            <a:r>
              <a:rPr lang="en-GB" smtClean="0"/>
              <a:t>Set up your own (bespoke)</a:t>
            </a:r>
          </a:p>
          <a:p>
            <a:pPr lvl="1"/>
            <a:r>
              <a:rPr lang="en-GB" smtClean="0"/>
              <a:t>On-campus/off-campus</a:t>
            </a:r>
          </a:p>
          <a:p>
            <a:pPr lvl="1"/>
            <a:r>
              <a:rPr lang="en-GB" smtClean="0"/>
              <a:t>Trickiest to do even if technically 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Taxonomy of web publishing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Mode: text or multimedia</a:t>
            </a:r>
          </a:p>
          <a:p>
            <a:r>
              <a:rPr lang="en-GB" smtClean="0"/>
              <a:t>Reviewed (or not)</a:t>
            </a:r>
          </a:p>
          <a:p>
            <a:r>
              <a:rPr lang="en-GB" smtClean="0"/>
              <a:t>Invite comments (or not)</a:t>
            </a:r>
          </a:p>
          <a:p>
            <a:r>
              <a:rPr lang="en-GB" smtClean="0"/>
              <a:t>Invite modifications (or not)</a:t>
            </a:r>
          </a:p>
          <a:p>
            <a:r>
              <a:rPr lang="en-GB" smtClean="0"/>
              <a:t>Focus of site: broad or narrow</a:t>
            </a:r>
          </a:p>
          <a:p>
            <a:r>
              <a:rPr lang="en-GB" smtClean="0"/>
              <a:t>Scope: international/national/regional/local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Taxonomy of web publishing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Hosting: here or elsewhere</a:t>
            </a:r>
          </a:p>
          <a:p>
            <a:r>
              <a:rPr lang="en-GB" smtClean="0"/>
              <a:t>Management: you or someone else</a:t>
            </a:r>
          </a:p>
          <a:p>
            <a:r>
              <a:rPr lang="en-GB" smtClean="0"/>
              <a:t>Access: open or restricted</a:t>
            </a:r>
          </a:p>
          <a:p>
            <a:r>
              <a:rPr lang="en-GB" smtClean="0"/>
              <a:t>Versions: single or multiple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Routes to publication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Possible routes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mtClean="0"/>
              <a:t>Blogs</a:t>
            </a:r>
          </a:p>
          <a:p>
            <a:pPr marL="457200" indent="-457200">
              <a:buFont typeface="+mj-lt"/>
              <a:buAutoNum type="arabicPeriod"/>
            </a:pPr>
            <a:r>
              <a:rPr lang="en-GB" smtClean="0"/>
              <a:t>Wikis</a:t>
            </a:r>
          </a:p>
          <a:p>
            <a:pPr marL="457200" indent="-457200">
              <a:buFont typeface="+mj-lt"/>
              <a:buAutoNum type="arabicPeriod"/>
            </a:pPr>
            <a:r>
              <a:rPr lang="en-GB" smtClean="0"/>
              <a:t>Discussion forums</a:t>
            </a:r>
          </a:p>
          <a:p>
            <a:pPr marL="457200" indent="-457200">
              <a:buFont typeface="+mj-lt"/>
              <a:buAutoNum type="arabicPeriod"/>
            </a:pPr>
            <a:r>
              <a:rPr lang="en-GB" smtClean="0"/>
              <a:t>Social networking sites</a:t>
            </a:r>
          </a:p>
          <a:p>
            <a:pPr marL="457200" indent="-457200">
              <a:buFont typeface="+mj-lt"/>
              <a:buAutoNum type="arabicPeriod"/>
            </a:pPr>
            <a:r>
              <a:rPr lang="en-GB" smtClean="0"/>
              <a:t>Media self-publishing sites</a:t>
            </a:r>
          </a:p>
          <a:p>
            <a:pPr marL="457200" indent="-457200">
              <a:buFont typeface="+mj-lt"/>
              <a:buAutoNum type="arabicPeriod"/>
            </a:pPr>
            <a:r>
              <a:rPr lang="en-GB" smtClean="0"/>
              <a:t>Publisher sites</a:t>
            </a:r>
          </a:p>
          <a:p>
            <a:pPr marL="457200" indent="-457200">
              <a:buFont typeface="+mj-lt"/>
              <a:buAutoNum type="arabicPeriod"/>
            </a:pPr>
            <a:r>
              <a:rPr lang="en-GB" smtClean="0"/>
              <a:t>Custom websites</a:t>
            </a:r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Blogs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Blog = web log</a:t>
            </a:r>
          </a:p>
          <a:p>
            <a:r>
              <a:rPr lang="en-GB" smtClean="0"/>
              <a:t>Diary style</a:t>
            </a:r>
          </a:p>
          <a:p>
            <a:r>
              <a:rPr lang="en-GB" smtClean="0"/>
              <a:t>Commenting</a:t>
            </a:r>
          </a:p>
          <a:p>
            <a:pPr lvl="1"/>
            <a:r>
              <a:rPr lang="en-GB" smtClean="0"/>
              <a:t>but many zero!</a:t>
            </a:r>
          </a:p>
          <a:p>
            <a:r>
              <a:rPr lang="en-GB" smtClean="0"/>
              <a:t>Single/multiple authors</a:t>
            </a:r>
            <a:endParaRPr lang="en-GB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Off-the-shelf</a:t>
            </a:r>
          </a:p>
          <a:p>
            <a:pPr lvl="1"/>
            <a:r>
              <a:rPr lang="en-GB" smtClean="0"/>
              <a:t>Contribute to someone else's blog</a:t>
            </a:r>
          </a:p>
          <a:p>
            <a:r>
              <a:rPr lang="en-GB" smtClean="0"/>
              <a:t>Flatpack</a:t>
            </a:r>
          </a:p>
          <a:p>
            <a:pPr lvl="1"/>
            <a:r>
              <a:rPr lang="en-GB" smtClean="0"/>
              <a:t>Host your own on a blogging service e.g. blogger.com</a:t>
            </a:r>
          </a:p>
          <a:p>
            <a:r>
              <a:rPr lang="en-GB" smtClean="0"/>
              <a:t>Bespoke</a:t>
            </a:r>
          </a:p>
          <a:p>
            <a:pPr lvl="1"/>
            <a:r>
              <a:rPr lang="en-GB" smtClean="0"/>
              <a:t>Host yourself e.g. wordpress.org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Wikis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Typically used collaboratively</a:t>
            </a:r>
          </a:p>
          <a:p>
            <a:r>
              <a:rPr lang="en-GB" dirty="0" smtClean="0"/>
              <a:t>Editing done through web browser</a:t>
            </a:r>
          </a:p>
          <a:p>
            <a:pPr lvl="1"/>
            <a:r>
              <a:rPr lang="en-GB" dirty="0" smtClean="0"/>
              <a:t>simple formatting commands</a:t>
            </a:r>
          </a:p>
          <a:p>
            <a:r>
              <a:rPr lang="en-GB" dirty="0" smtClean="0"/>
              <a:t>Prime example: </a:t>
            </a:r>
          </a:p>
          <a:p>
            <a:pPr lvl="1"/>
            <a:r>
              <a:rPr lang="en-GB" dirty="0" smtClean="0"/>
              <a:t>Wikipedia</a:t>
            </a:r>
          </a:p>
          <a:p>
            <a:r>
              <a:rPr lang="en-GB" dirty="0" smtClean="0"/>
              <a:t>Useful for collaborative writing on a large but structured scale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Off-the-shelf</a:t>
            </a:r>
          </a:p>
          <a:p>
            <a:pPr lvl="1"/>
            <a:r>
              <a:rPr lang="en-GB" smtClean="0"/>
              <a:t>Find one for your subject area</a:t>
            </a:r>
          </a:p>
          <a:p>
            <a:r>
              <a:rPr lang="en-GB" smtClean="0"/>
              <a:t>Flatpack</a:t>
            </a:r>
          </a:p>
          <a:p>
            <a:pPr lvl="1"/>
            <a:r>
              <a:rPr lang="en-GB" smtClean="0"/>
              <a:t>Wiki farms</a:t>
            </a:r>
          </a:p>
          <a:p>
            <a:r>
              <a:rPr lang="en-GB" smtClean="0"/>
              <a:t>Bespoke</a:t>
            </a:r>
          </a:p>
          <a:p>
            <a:pPr lvl="1"/>
            <a:r>
              <a:rPr lang="en-GB" smtClean="0"/>
              <a:t>Set up yourself, e.g.</a:t>
            </a:r>
          </a:p>
          <a:p>
            <a:pPr lvl="2"/>
            <a:r>
              <a:rPr lang="en-GB" smtClean="0"/>
              <a:t>mediawiki.org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Discussion forums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Topic-oriented discussions</a:t>
            </a:r>
          </a:p>
          <a:p>
            <a:pPr lvl="1"/>
            <a:r>
              <a:rPr lang="en-GB" smtClean="0"/>
              <a:t>threaded</a:t>
            </a:r>
          </a:p>
          <a:p>
            <a:r>
              <a:rPr lang="en-GB" smtClean="0"/>
              <a:t>Typical forum has multiple subject areas</a:t>
            </a:r>
          </a:p>
          <a:p>
            <a:pPr lvl="1"/>
            <a:r>
              <a:rPr lang="en-GB" smtClean="0"/>
              <a:t>topic specific</a:t>
            </a:r>
          </a:p>
          <a:p>
            <a:r>
              <a:rPr lang="en-GB" smtClean="0"/>
              <a:t>Some have voting mechanisms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Off-the-shelf</a:t>
            </a:r>
          </a:p>
          <a:p>
            <a:pPr lvl="1"/>
            <a:r>
              <a:rPr lang="en-GB" smtClean="0"/>
              <a:t>Find one for your subject area</a:t>
            </a:r>
          </a:p>
          <a:p>
            <a:r>
              <a:rPr lang="en-GB" smtClean="0"/>
              <a:t>Flatpack</a:t>
            </a:r>
          </a:p>
          <a:p>
            <a:pPr lvl="1"/>
            <a:r>
              <a:rPr lang="en-GB" smtClean="0"/>
              <a:t>Set up your own, e.g.</a:t>
            </a:r>
          </a:p>
          <a:p>
            <a:pPr lvl="2"/>
            <a:r>
              <a:rPr lang="en-GB" smtClean="0"/>
              <a:t>www.proboards.com</a:t>
            </a:r>
          </a:p>
          <a:p>
            <a:r>
              <a:rPr lang="en-GB" smtClean="0"/>
              <a:t>Bespoke</a:t>
            </a:r>
          </a:p>
          <a:p>
            <a:pPr lvl="1"/>
            <a:r>
              <a:rPr lang="en-GB" smtClean="0"/>
              <a:t>Lots of software, e.g.</a:t>
            </a:r>
          </a:p>
          <a:p>
            <a:pPr lvl="2"/>
            <a:r>
              <a:rPr lang="en-GB" smtClean="0"/>
              <a:t>simplemachines.org </a:t>
            </a:r>
          </a:p>
          <a:p>
            <a:pPr lvl="2"/>
            <a:r>
              <a:rPr lang="en-GB" smtClean="0"/>
              <a:t>yabbforum.com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Understand the range of publishing options available</a:t>
            </a:r>
          </a:p>
          <a:p>
            <a:pPr lvl="0"/>
            <a:r>
              <a:rPr lang="en-GB" dirty="0" smtClean="0"/>
              <a:t>Understand some of the technologies used</a:t>
            </a:r>
          </a:p>
          <a:p>
            <a:pPr lvl="0"/>
            <a:r>
              <a:rPr lang="en-GB" dirty="0" smtClean="0"/>
              <a:t>Identify a web publishing mechanism appropriate to your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0198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Social networking 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Well known</a:t>
            </a:r>
          </a:p>
          <a:p>
            <a:r>
              <a:rPr lang="en-GB" smtClean="0"/>
              <a:t>Able to establish groups</a:t>
            </a:r>
          </a:p>
          <a:p>
            <a:r>
              <a:rPr lang="en-GB" smtClean="0"/>
              <a:t>Many features to promote contacts</a:t>
            </a:r>
          </a:p>
          <a:p>
            <a:r>
              <a:rPr lang="en-GB" smtClean="0"/>
              <a:t>Event promotion</a:t>
            </a:r>
            <a:endParaRPr lang="en-GB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Off-the-shelf</a:t>
            </a:r>
          </a:p>
          <a:p>
            <a:pPr lvl="1"/>
            <a:r>
              <a:rPr lang="en-GB" smtClean="0"/>
              <a:t>Facebook </a:t>
            </a:r>
          </a:p>
          <a:p>
            <a:pPr lvl="1"/>
            <a:r>
              <a:rPr lang="en-GB" smtClean="0"/>
              <a:t>LinkedIn</a:t>
            </a:r>
          </a:p>
          <a:p>
            <a:r>
              <a:rPr lang="en-GB" smtClean="0"/>
              <a:t>Flatpack</a:t>
            </a:r>
          </a:p>
          <a:p>
            <a:pPr lvl="1"/>
            <a:r>
              <a:rPr lang="en-GB" smtClean="0"/>
              <a:t>n/a</a:t>
            </a:r>
          </a:p>
          <a:p>
            <a:r>
              <a:rPr lang="en-GB" smtClean="0"/>
              <a:t>Bespoke</a:t>
            </a:r>
          </a:p>
          <a:p>
            <a:pPr lvl="1"/>
            <a:r>
              <a:rPr lang="en-GB" smtClean="0"/>
              <a:t>n/a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Media self-publishing sites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Specialist sites for photographic, video or slideshow content</a:t>
            </a:r>
          </a:p>
          <a:p>
            <a:r>
              <a:rPr lang="en-GB" smtClean="0"/>
              <a:t>Comments</a:t>
            </a:r>
          </a:p>
          <a:p>
            <a:r>
              <a:rPr lang="en-GB" smtClean="0"/>
              <a:t>Groups</a:t>
            </a:r>
          </a:p>
          <a:p>
            <a:r>
              <a:rPr lang="en-GB" smtClean="0"/>
              <a:t>Can make things private</a:t>
            </a:r>
          </a:p>
          <a:p>
            <a:r>
              <a:rPr lang="en-GB" smtClean="0"/>
              <a:t>Some are download resistant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Off-the-shelf</a:t>
            </a:r>
          </a:p>
          <a:p>
            <a:pPr lvl="1"/>
            <a:r>
              <a:rPr lang="en-GB" smtClean="0"/>
              <a:t>youtube.com</a:t>
            </a:r>
          </a:p>
          <a:p>
            <a:pPr lvl="1"/>
            <a:r>
              <a:rPr lang="en-GB" smtClean="0"/>
              <a:t>vimeo.com</a:t>
            </a:r>
          </a:p>
          <a:p>
            <a:pPr lvl="1"/>
            <a:r>
              <a:rPr lang="en-GB" smtClean="0"/>
              <a:t>flickr.com</a:t>
            </a:r>
          </a:p>
          <a:p>
            <a:pPr lvl="1"/>
            <a:r>
              <a:rPr lang="en-GB" smtClean="0"/>
              <a:t>slideshare.net</a:t>
            </a:r>
          </a:p>
          <a:p>
            <a:r>
              <a:rPr lang="en-GB" smtClean="0"/>
              <a:t>Flatpack</a:t>
            </a:r>
          </a:p>
          <a:p>
            <a:pPr lvl="1"/>
            <a:r>
              <a:rPr lang="en-GB" smtClean="0"/>
              <a:t>n/a</a:t>
            </a:r>
          </a:p>
          <a:p>
            <a:r>
              <a:rPr lang="en-GB" smtClean="0"/>
              <a:t>Bespoke</a:t>
            </a:r>
          </a:p>
          <a:p>
            <a:pPr lvl="1"/>
            <a:r>
              <a:rPr lang="en-GB" smtClean="0"/>
              <a:t>n/a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Publisher sites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"Traditional" publishing, but online</a:t>
            </a:r>
          </a:p>
          <a:p>
            <a:r>
              <a:rPr lang="en-GB" dirty="0" smtClean="0"/>
              <a:t>Often in advance of or parallel with paper publishing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Off-the-shelf</a:t>
            </a:r>
          </a:p>
          <a:p>
            <a:pPr lvl="1"/>
            <a:r>
              <a:rPr lang="en-GB" dirty="0" smtClean="0"/>
              <a:t>Pure </a:t>
            </a:r>
          </a:p>
          <a:p>
            <a:pPr lvl="2"/>
            <a:r>
              <a:rPr lang="en-GB" dirty="0" smtClean="0"/>
              <a:t>www.port.ac.uk/pure</a:t>
            </a:r>
          </a:p>
          <a:p>
            <a:pPr lvl="1"/>
            <a:r>
              <a:rPr lang="en-GB" dirty="0" smtClean="0"/>
              <a:t>Find the site for the journals/conferences you publish in</a:t>
            </a:r>
          </a:p>
          <a:p>
            <a:r>
              <a:rPr lang="en-GB" dirty="0" err="1" smtClean="0"/>
              <a:t>Flatpack</a:t>
            </a:r>
            <a:endParaRPr lang="en-GB" dirty="0" smtClean="0"/>
          </a:p>
          <a:p>
            <a:pPr lvl="1"/>
            <a:r>
              <a:rPr lang="en-GB" dirty="0" smtClean="0"/>
              <a:t>Chair your own conference, e.g.</a:t>
            </a:r>
          </a:p>
          <a:p>
            <a:pPr lvl="2"/>
            <a:r>
              <a:rPr lang="en-GB" dirty="0" smtClean="0"/>
              <a:t>easychair.org</a:t>
            </a:r>
          </a:p>
          <a:p>
            <a:r>
              <a:rPr lang="en-GB" dirty="0" smtClean="0"/>
              <a:t>Bespoke</a:t>
            </a:r>
          </a:p>
          <a:p>
            <a:pPr lvl="1"/>
            <a:r>
              <a:rPr lang="en-GB" dirty="0" smtClean="0"/>
              <a:t>Set up your own conference system, e.g.</a:t>
            </a:r>
          </a:p>
          <a:p>
            <a:pPr lvl="2"/>
            <a:r>
              <a:rPr lang="en-GB" dirty="0" smtClean="0"/>
              <a:t>openconf.com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 websites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"Total" control (or nearly)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Off-the-shelf</a:t>
            </a:r>
          </a:p>
          <a:p>
            <a:pPr lvl="1"/>
            <a:r>
              <a:rPr lang="en-GB" dirty="0" smtClean="0"/>
              <a:t>n/a</a:t>
            </a:r>
          </a:p>
          <a:p>
            <a:r>
              <a:rPr lang="en-GB" dirty="0" err="1" smtClean="0"/>
              <a:t>Flatpack</a:t>
            </a:r>
            <a:endParaRPr lang="en-GB" dirty="0" smtClean="0"/>
          </a:p>
          <a:p>
            <a:pPr lvl="1"/>
            <a:r>
              <a:rPr lang="en-GB" dirty="0" smtClean="0"/>
              <a:t>myweb.port.ac.uk</a:t>
            </a:r>
          </a:p>
          <a:p>
            <a:pPr lvl="1"/>
            <a:r>
              <a:rPr lang="en-GB" dirty="0" smtClean="0"/>
              <a:t>sites.google.com</a:t>
            </a:r>
          </a:p>
          <a:p>
            <a:r>
              <a:rPr lang="en-GB" dirty="0" smtClean="0"/>
              <a:t>Bespoke</a:t>
            </a:r>
          </a:p>
          <a:p>
            <a:pPr lvl="1"/>
            <a:r>
              <a:rPr lang="en-GB" dirty="0" smtClean="0"/>
              <a:t>Host your own web server, e.g.</a:t>
            </a:r>
          </a:p>
          <a:p>
            <a:pPr lvl="2"/>
            <a:r>
              <a:rPr lang="en-GB" dirty="0" smtClean="0"/>
              <a:t>fasthosts.co.uk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Issues to think about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Anonymity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 online publishing spaces allow:</a:t>
            </a:r>
          </a:p>
          <a:p>
            <a:pPr lvl="1"/>
            <a:r>
              <a:rPr lang="en-GB" dirty="0" smtClean="0"/>
              <a:t>anonymity</a:t>
            </a:r>
          </a:p>
          <a:p>
            <a:pPr lvl="1"/>
            <a:r>
              <a:rPr lang="en-GB" dirty="0" smtClean="0"/>
              <a:t>pseudonymity</a:t>
            </a:r>
          </a:p>
          <a:p>
            <a:r>
              <a:rPr lang="en-GB" dirty="0" smtClean="0"/>
              <a:t>That could be for:</a:t>
            </a:r>
          </a:p>
          <a:p>
            <a:pPr lvl="1"/>
            <a:r>
              <a:rPr lang="en-GB" dirty="0" smtClean="0"/>
              <a:t>you</a:t>
            </a:r>
          </a:p>
          <a:p>
            <a:pPr lvl="1"/>
            <a:r>
              <a:rPr lang="en-GB" dirty="0" smtClean="0"/>
              <a:t>people who contribute to your work</a:t>
            </a:r>
          </a:p>
          <a:p>
            <a:pPr lvl="1"/>
            <a:r>
              <a:rPr lang="en-GB" dirty="0" smtClean="0"/>
              <a:t>people who comment on your work</a:t>
            </a:r>
          </a:p>
          <a:p>
            <a:r>
              <a:rPr lang="en-GB" dirty="0" smtClean="0"/>
              <a:t>Is it:</a:t>
            </a:r>
          </a:p>
          <a:p>
            <a:pPr lvl="1"/>
            <a:r>
              <a:rPr lang="en-GB" dirty="0" smtClean="0"/>
              <a:t>desirable?</a:t>
            </a:r>
          </a:p>
          <a:p>
            <a:pPr lvl="1"/>
            <a:r>
              <a:rPr lang="en-GB" dirty="0" smtClean="0"/>
              <a:t>necessary?</a:t>
            </a:r>
          </a:p>
          <a:p>
            <a:r>
              <a:rPr lang="en-GB" dirty="0" smtClean="0"/>
              <a:t>Registration mechanisms to reduce anonymity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Personal information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Need to identify yourself as the author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Stay professional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Sensitive research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e.g. on animals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Intellectual property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How do you protect your copyright?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How do you discourage plagiarism?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Spam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Any website that allows reader contributions has to address unwanted advertising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Responsibilities of publishers /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a "publisher" of your own site</a:t>
            </a:r>
          </a:p>
          <a:p>
            <a:pPr lvl="1"/>
            <a:r>
              <a:rPr lang="en-GB" dirty="0" smtClean="0"/>
              <a:t>Defamation (libel)</a:t>
            </a:r>
          </a:p>
          <a:p>
            <a:pPr lvl="1"/>
            <a:r>
              <a:rPr lang="en-GB" dirty="0" smtClean="0"/>
              <a:t>Profanity</a:t>
            </a:r>
          </a:p>
          <a:p>
            <a:pPr lvl="1"/>
            <a:r>
              <a:rPr lang="en-GB" dirty="0" smtClean="0"/>
              <a:t>Personal attacks</a:t>
            </a:r>
          </a:p>
          <a:p>
            <a:pPr lvl="1"/>
            <a:r>
              <a:rPr lang="en-GB" dirty="0" smtClean="0"/>
              <a:t>Freedom of speech</a:t>
            </a:r>
          </a:p>
          <a:p>
            <a:pPr lvl="1"/>
            <a:r>
              <a:rPr lang="en-GB" dirty="0" smtClean="0"/>
              <a:t>Quality of content</a:t>
            </a:r>
          </a:p>
          <a:p>
            <a:pPr lvl="1"/>
            <a:r>
              <a:rPr lang="en-GB" dirty="0" smtClean="0"/>
              <a:t>Promoting the site</a:t>
            </a:r>
          </a:p>
          <a:p>
            <a:pPr lvl="1"/>
            <a:r>
              <a:rPr lang="en-GB" dirty="0" smtClean="0"/>
              <a:t>Commercial endorsement (other advertising)</a:t>
            </a:r>
          </a:p>
          <a:p>
            <a:r>
              <a:rPr lang="en-GB" dirty="0" smtClean="0"/>
              <a:t>Part of a university community</a:t>
            </a:r>
          </a:p>
          <a:p>
            <a:pPr lvl="1"/>
            <a:r>
              <a:rPr lang="en-GB" dirty="0" smtClean="0"/>
              <a:t>Acceptable use policies for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jim.briggs@port.ac.uk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The end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do we mean by publish?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For the purposes of this session:</a:t>
            </a:r>
          </a:p>
          <a:p>
            <a:pPr lvl="1"/>
            <a:r>
              <a:rPr lang="en-GB" smtClean="0"/>
              <a:t>any time you put thoughts or ideas about your research into an online medium</a:t>
            </a:r>
          </a:p>
          <a:p>
            <a:pPr lvl="1"/>
            <a:r>
              <a:rPr lang="en-GB" smtClean="0"/>
              <a:t>could be large or small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0198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Why publish on the web?</a:t>
            </a:r>
            <a:endParaRPr lang="en-GB" dirty="0"/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7-Point Star 7"/>
          <p:cNvSpPr/>
          <p:nvPr/>
        </p:nvSpPr>
        <p:spPr>
          <a:xfrm>
            <a:off x="8100392" y="5589240"/>
            <a:ext cx="360040" cy="36004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publish on the web?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Dissemination of results</a:t>
            </a:r>
          </a:p>
          <a:p>
            <a:pPr lvl="1"/>
            <a:r>
              <a:rPr lang="en-GB" smtClean="0"/>
              <a:t>Before …</a:t>
            </a:r>
          </a:p>
          <a:p>
            <a:pPr lvl="1"/>
            <a:r>
              <a:rPr lang="en-GB" smtClean="0"/>
              <a:t>During …</a:t>
            </a:r>
          </a:p>
          <a:p>
            <a:pPr lvl="1"/>
            <a:r>
              <a:rPr lang="en-GB" smtClean="0"/>
              <a:t>After …</a:t>
            </a:r>
          </a:p>
          <a:p>
            <a:pPr lvl="1"/>
            <a:r>
              <a:rPr lang="en-GB" smtClean="0"/>
              <a:t>… more formal publication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publish on the web?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Engage with peers</a:t>
            </a:r>
          </a:p>
          <a:p>
            <a:pPr lvl="1"/>
            <a:r>
              <a:rPr lang="en-GB" smtClean="0"/>
              <a:t>Collaboration</a:t>
            </a:r>
          </a:p>
          <a:p>
            <a:pPr lvl="1"/>
            <a:r>
              <a:rPr lang="en-GB" smtClean="0"/>
              <a:t>Don't reinvent the wheel</a:t>
            </a:r>
          </a:p>
          <a:p>
            <a:pPr lvl="1"/>
            <a:r>
              <a:rPr lang="en-GB" smtClean="0"/>
              <a:t>Stuck</a:t>
            </a:r>
          </a:p>
          <a:p>
            <a:r>
              <a:rPr lang="en-GB" smtClean="0"/>
              <a:t>Engage with research users</a:t>
            </a:r>
          </a:p>
          <a:p>
            <a:pPr lvl="1"/>
            <a:r>
              <a:rPr lang="en-GB" smtClean="0"/>
              <a:t>Stimulate impact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publish on the web?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Engage with research participants</a:t>
            </a:r>
          </a:p>
          <a:p>
            <a:pPr lvl="1"/>
            <a:r>
              <a:rPr lang="en-GB" smtClean="0"/>
              <a:t>Recruit participants</a:t>
            </a:r>
          </a:p>
          <a:p>
            <a:pPr lvl="1"/>
            <a:r>
              <a:rPr lang="en-GB" smtClean="0"/>
              <a:t>Inform them of results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dirty="0" smtClean="0"/>
              <a:t>Is publishing on the web different from publishing on paper?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711" y="2060847"/>
            <a:ext cx="8373651" cy="4073253"/>
          </a:xfrm>
        </p:spPr>
        <p:txBody>
          <a:bodyPr/>
          <a:lstStyle/>
          <a:p>
            <a:r>
              <a:rPr lang="en-GB" dirty="0" smtClean="0"/>
              <a:t>More likely to facilitate:</a:t>
            </a:r>
          </a:p>
          <a:p>
            <a:pPr lvl="1"/>
            <a:r>
              <a:rPr lang="en-GB" dirty="0" smtClean="0"/>
              <a:t>smaller contributions</a:t>
            </a:r>
          </a:p>
          <a:p>
            <a:pPr lvl="1"/>
            <a:r>
              <a:rPr lang="en-GB" dirty="0" smtClean="0"/>
              <a:t>bigger contributions</a:t>
            </a:r>
          </a:p>
          <a:p>
            <a:pPr lvl="1"/>
            <a:r>
              <a:rPr lang="en-GB" dirty="0" smtClean="0"/>
              <a:t>dialogue / feedback</a:t>
            </a:r>
          </a:p>
          <a:p>
            <a:pPr lvl="1"/>
            <a:r>
              <a:rPr lang="en-GB" dirty="0" smtClean="0"/>
              <a:t>availability of raw data</a:t>
            </a:r>
          </a:p>
          <a:p>
            <a:pPr lvl="1"/>
            <a:r>
              <a:rPr lang="en-GB" dirty="0" smtClean="0"/>
              <a:t>multimedia</a:t>
            </a:r>
          </a:p>
          <a:p>
            <a:pPr lvl="1"/>
            <a:r>
              <a:rPr lang="en-GB" dirty="0" smtClean="0"/>
              <a:t>revisions</a:t>
            </a:r>
          </a:p>
          <a:p>
            <a:pPr lvl="1"/>
            <a:r>
              <a:rPr lang="en-GB" dirty="0" smtClean="0"/>
              <a:t>speed of publication</a:t>
            </a:r>
          </a:p>
          <a:p>
            <a:pPr lvl="1"/>
            <a:r>
              <a:rPr lang="en-GB" dirty="0" smtClean="0"/>
              <a:t>links with other material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is the web?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019800"/>
            <a:ext cx="1905000" cy="457200"/>
          </a:xfrm>
          <a:prstGeom prst="rect">
            <a:avLst/>
          </a:prstGeom>
        </p:spPr>
        <p:txBody>
          <a:bodyPr/>
          <a:lstStyle/>
          <a:p>
            <a:fld id="{5DA7F55C-726E-4462-BFDF-65EEDCAA5D9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7-Point Star 7"/>
          <p:cNvSpPr/>
          <p:nvPr/>
        </p:nvSpPr>
        <p:spPr>
          <a:xfrm>
            <a:off x="8100392" y="5589240"/>
            <a:ext cx="360040" cy="36004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w prospectus">
  <a:themeElements>
    <a:clrScheme name="new prospectu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prospectus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w prospectu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prospectu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w prospectus">
  <a:themeElements>
    <a:clrScheme name="new prospectu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prospectus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w prospectu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prospectu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P master">
  <a:themeElements>
    <a:clrScheme name="UoP Masterbrand">
      <a:dk1>
        <a:srgbClr val="000000"/>
      </a:dk1>
      <a:lt1>
        <a:sysClr val="window" lastClr="FFFFFF"/>
      </a:lt1>
      <a:dk2>
        <a:srgbClr val="621360"/>
      </a:dk2>
      <a:lt2>
        <a:srgbClr val="FFFFFF"/>
      </a:lt2>
      <a:accent1>
        <a:srgbClr val="00A0FF"/>
      </a:accent1>
      <a:accent2>
        <a:srgbClr val="621360"/>
      </a:accent2>
      <a:accent3>
        <a:srgbClr val="D1D1D1"/>
      </a:accent3>
      <a:accent4>
        <a:srgbClr val="621360"/>
      </a:accent4>
      <a:accent5>
        <a:srgbClr val="ABAAAA"/>
      </a:accent5>
      <a:accent6>
        <a:srgbClr val="3C023C"/>
      </a:accent6>
      <a:hlink>
        <a:srgbClr val="00A0FF"/>
      </a:hlink>
      <a:folHlink>
        <a:srgbClr val="0078B4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 fontScale="92500"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02 UoP Masterbrand-Calibri.potx" id="{24300EB1-9451-401C-9C5B-B264C73C93EF}" vid="{C62A1C1D-D111-48E7-BD77-8756F83F8EB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UoP2014</Template>
  <TotalTime>626</TotalTime>
  <Words>818</Words>
  <Application>Microsoft Office PowerPoint</Application>
  <PresentationFormat>On-screen Show (4:3)</PresentationFormat>
  <Paragraphs>239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44" baseType="lpstr">
      <vt:lpstr>ＭＳ Ｐゴシック</vt:lpstr>
      <vt:lpstr>ＭＳ Ｐゴシック</vt:lpstr>
      <vt:lpstr>Aero Bold</vt:lpstr>
      <vt:lpstr>Aero Light</vt:lpstr>
      <vt:lpstr>Arial</vt:lpstr>
      <vt:lpstr>Berlin Sans FB Demi</vt:lpstr>
      <vt:lpstr>Calibri</vt:lpstr>
      <vt:lpstr>Calibri bold</vt:lpstr>
      <vt:lpstr>Calibri Light</vt:lpstr>
      <vt:lpstr>Times New Roman</vt:lpstr>
      <vt:lpstr>Verdana</vt:lpstr>
      <vt:lpstr>Vrinda</vt:lpstr>
      <vt:lpstr>Wingdings</vt:lpstr>
      <vt:lpstr>1_new prospectus</vt:lpstr>
      <vt:lpstr>new prospectus</vt:lpstr>
      <vt:lpstr>UoP master</vt:lpstr>
      <vt:lpstr>Publishing your work on the web</vt:lpstr>
      <vt:lpstr>Aims</vt:lpstr>
      <vt:lpstr>What do we mean by publish?</vt:lpstr>
      <vt:lpstr>Why publish on the web?</vt:lpstr>
      <vt:lpstr>Why publish on the web? 1</vt:lpstr>
      <vt:lpstr>Why publish on the web? 2</vt:lpstr>
      <vt:lpstr>Why publish on the web? 3</vt:lpstr>
      <vt:lpstr>Is publishing on the web different from publishing on paper?</vt:lpstr>
      <vt:lpstr>What is the web?</vt:lpstr>
      <vt:lpstr>Basic architecture of the web</vt:lpstr>
      <vt:lpstr>What is the web?</vt:lpstr>
      <vt:lpstr>Three approaches</vt:lpstr>
      <vt:lpstr>Taxonomy of web publishing 1</vt:lpstr>
      <vt:lpstr>Taxonomy of web publishing 2</vt:lpstr>
      <vt:lpstr>Routes to publication</vt:lpstr>
      <vt:lpstr>Possible routes</vt:lpstr>
      <vt:lpstr>Blogs</vt:lpstr>
      <vt:lpstr>Wikis</vt:lpstr>
      <vt:lpstr>Discussion forums</vt:lpstr>
      <vt:lpstr>Social networking sites</vt:lpstr>
      <vt:lpstr>Media self-publishing sites</vt:lpstr>
      <vt:lpstr>Publisher sites</vt:lpstr>
      <vt:lpstr>Custom websites</vt:lpstr>
      <vt:lpstr>Issues to think about</vt:lpstr>
      <vt:lpstr>Anonymity</vt:lpstr>
      <vt:lpstr>Security</vt:lpstr>
      <vt:lpstr>Responsibilities of publishers / ethics</vt:lpstr>
      <vt:lpstr>PowerPoint Presentation</vt:lpstr>
    </vt:vector>
  </TitlesOfParts>
  <Company>University of Portsmouth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Publishing your work on the web</dc:title>
  <dc:creator>Jim Briggs</dc:creator>
  <cp:lastModifiedBy>Jim Briggs</cp:lastModifiedBy>
  <cp:revision>47</cp:revision>
  <dcterms:created xsi:type="dcterms:W3CDTF">2011-10-31T14:35:52Z</dcterms:created>
  <dcterms:modified xsi:type="dcterms:W3CDTF">2018-11-23T10:15:50Z</dcterms:modified>
</cp:coreProperties>
</file>